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33"/>
  </p:notesMasterIdLst>
  <p:handoutMasterIdLst>
    <p:handoutMasterId r:id="rId34"/>
  </p:handoutMasterIdLst>
  <p:sldIdLst>
    <p:sldId id="256" r:id="rId2"/>
    <p:sldId id="257" r:id="rId3"/>
    <p:sldId id="260" r:id="rId4"/>
    <p:sldId id="258" r:id="rId5"/>
    <p:sldId id="259" r:id="rId6"/>
    <p:sldId id="279" r:id="rId7"/>
    <p:sldId id="261" r:id="rId8"/>
    <p:sldId id="273" r:id="rId9"/>
    <p:sldId id="274" r:id="rId10"/>
    <p:sldId id="280" r:id="rId11"/>
    <p:sldId id="284" r:id="rId12"/>
    <p:sldId id="286" r:id="rId13"/>
    <p:sldId id="287" r:id="rId14"/>
    <p:sldId id="290" r:id="rId15"/>
    <p:sldId id="288" r:id="rId16"/>
    <p:sldId id="289" r:id="rId17"/>
    <p:sldId id="275" r:id="rId18"/>
    <p:sldId id="276" r:id="rId19"/>
    <p:sldId id="277" r:id="rId20"/>
    <p:sldId id="278" r:id="rId21"/>
    <p:sldId id="262" r:id="rId22"/>
    <p:sldId id="264" r:id="rId23"/>
    <p:sldId id="265" r:id="rId24"/>
    <p:sldId id="266" r:id="rId25"/>
    <p:sldId id="281" r:id="rId26"/>
    <p:sldId id="282" r:id="rId27"/>
    <p:sldId id="283" r:id="rId28"/>
    <p:sldId id="268" r:id="rId29"/>
    <p:sldId id="270" r:id="rId30"/>
    <p:sldId id="271" r:id="rId31"/>
    <p:sldId id="272" r:id="rId32"/>
  </p:sldIdLst>
  <p:sldSz cx="9144000" cy="5143500" type="screen16x9"/>
  <p:notesSz cx="6858000" cy="9144000"/>
  <p:embeddedFontLst>
    <p:embeddedFont>
      <p:font typeface="Google Sans" panose="020B0604020202020204" charset="0"/>
      <p:regular r:id="rId35"/>
      <p:bold r:id="rId36"/>
      <p:italic r:id="rId37"/>
      <p:boldItalic r:id="rId38"/>
    </p:embeddedFont>
    <p:embeddedFont>
      <p:font typeface="Merriweather Light" panose="020B0604020202020204" charset="0"/>
      <p:regular r:id="rId39"/>
      <p:bold r:id="rId40"/>
      <p:italic r:id="rId41"/>
      <p:boldItalic r:id="rId42"/>
    </p:embeddedFont>
    <p:embeddedFont>
      <p:font typeface="Questrial" panose="020B0604020202020204" charset="0"/>
      <p:regular r:id="rId43"/>
    </p:embeddedFont>
    <p:embeddedFont>
      <p:font typeface="Roboto" panose="020B0604020202020204" charset="0"/>
      <p:regular r:id="rId44"/>
      <p:bold r:id="rId45"/>
      <p:italic r:id="rId46"/>
      <p:boldItalic r:id="rId47"/>
    </p:embeddedFont>
    <p:embeddedFont>
      <p:font typeface="Roboto Black" panose="020B0604020202020204" charset="0"/>
      <p:bold r:id="rId48"/>
      <p:italic r:id="rId49"/>
      <p:boldItalic r:id="rId50"/>
    </p:embeddedFont>
    <p:embeddedFont>
      <p:font typeface="Roboto Light" panose="020B0604020202020204" charset="0"/>
      <p:regular r:id="rId51"/>
      <p:bold r:id="rId52"/>
      <p:italic r:id="rId53"/>
      <p:boldItalic r:id="rId54"/>
    </p:embeddedFont>
    <p:embeddedFont>
      <p:font typeface="Roboto Medium" panose="020B0604020202020204" charset="0"/>
      <p:regular r:id="rId55"/>
      <p:bold r:id="rId56"/>
      <p:italic r:id="rId57"/>
      <p:boldItalic r:id="rId58"/>
    </p:embeddedFont>
    <p:embeddedFont>
      <p:font typeface="Source Serif Pro"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78" y="408"/>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6/30/2020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Worldwide Revenue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 worldwide box revenue shows a strong correlation with the stock price. As seen in the graph on the right, when the worldwide box revenue falls, the stock price drops; when the revenue goes up, the stock price raises.</a:t>
            </a:r>
          </a:p>
        </p:txBody>
      </p:sp>
      <p:pic>
        <p:nvPicPr>
          <p:cNvPr id="6" name="Picture 5" descr="A close up of a map&#10;&#10;Description automatically generated">
            <a:extLst>
              <a:ext uri="{FF2B5EF4-FFF2-40B4-BE49-F238E27FC236}">
                <a16:creationId xmlns:a16="http://schemas.microsoft.com/office/drawing/2014/main" id="{53BDC166-9992-4C51-925D-21E4AFE02E7C}"/>
              </a:ext>
            </a:extLst>
          </p:cNvPr>
          <p:cNvPicPr>
            <a:picLocks noChangeAspect="1"/>
          </p:cNvPicPr>
          <p:nvPr/>
        </p:nvPicPr>
        <p:blipFill>
          <a:blip r:embed="rId2"/>
          <a:stretch>
            <a:fillRect/>
          </a:stretch>
        </p:blipFill>
        <p:spPr>
          <a:xfrm>
            <a:off x="4293424" y="1188086"/>
            <a:ext cx="4529552" cy="2957513"/>
          </a:xfrm>
          <a:prstGeom prst="rect">
            <a:avLst/>
          </a:prstGeom>
        </p:spPr>
      </p:pic>
    </p:spTree>
    <p:extLst>
      <p:ext uri="{BB962C8B-B14F-4D97-AF65-F5344CB8AC3E}">
        <p14:creationId xmlns:p14="http://schemas.microsoft.com/office/powerpoint/2010/main" val="373101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Domestic &amp; International Box 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07400" y="3078699"/>
            <a:ext cx="8329200" cy="1574903"/>
          </a:xfrm>
        </p:spPr>
        <p:txBody>
          <a:bodyPr/>
          <a:lstStyle/>
          <a:p>
            <a:r>
              <a:rPr lang="en-US" sz="1600" dirty="0"/>
              <a:t>There are strong correlations between domestic and international revenue and the stock price. As seen in the two graphs above, when the domestic and international box revenue goes up, the stock price goes up, when the box revenue goes down, the stock price goes down, vice versa. The graph movement in revenue for domestic and international markets are also similar</a:t>
            </a:r>
          </a:p>
        </p:txBody>
      </p:sp>
      <p:pic>
        <p:nvPicPr>
          <p:cNvPr id="5" name="Content Placeholder 4" descr="A close up of a map&#10;&#10;Description automatically generated">
            <a:extLst>
              <a:ext uri="{FF2B5EF4-FFF2-40B4-BE49-F238E27FC236}">
                <a16:creationId xmlns:a16="http://schemas.microsoft.com/office/drawing/2014/main" id="{3151B4EB-4E0E-47E7-9FCF-AA7AED25F679}"/>
              </a:ext>
            </a:extLst>
          </p:cNvPr>
          <p:cNvPicPr>
            <a:picLocks noChangeAspect="1"/>
          </p:cNvPicPr>
          <p:nvPr/>
        </p:nvPicPr>
        <p:blipFill>
          <a:blip r:embed="rId2"/>
          <a:stretch>
            <a:fillRect/>
          </a:stretch>
        </p:blipFill>
        <p:spPr>
          <a:xfrm>
            <a:off x="726520" y="1045588"/>
            <a:ext cx="3654705" cy="1916689"/>
          </a:xfrm>
          <a:prstGeom prst="rect">
            <a:avLst/>
          </a:prstGeom>
          <a:noFill/>
          <a:ln>
            <a:noFill/>
          </a:ln>
        </p:spPr>
      </p:pic>
      <p:pic>
        <p:nvPicPr>
          <p:cNvPr id="7" name="Content Placeholder 4" descr="A close up of a map&#10;&#10;Description automatically generated">
            <a:extLst>
              <a:ext uri="{FF2B5EF4-FFF2-40B4-BE49-F238E27FC236}">
                <a16:creationId xmlns:a16="http://schemas.microsoft.com/office/drawing/2014/main" id="{99B20227-FD04-42E8-9801-57D06A54E05A}"/>
              </a:ext>
            </a:extLst>
          </p:cNvPr>
          <p:cNvPicPr>
            <a:picLocks noChangeAspect="1"/>
          </p:cNvPicPr>
          <p:nvPr/>
        </p:nvPicPr>
        <p:blipFill>
          <a:blip r:embed="rId3"/>
          <a:stretch>
            <a:fillRect/>
          </a:stretch>
        </p:blipFill>
        <p:spPr>
          <a:xfrm>
            <a:off x="4658376" y="1004006"/>
            <a:ext cx="3654705" cy="1958271"/>
          </a:xfrm>
          <a:prstGeom prst="rect">
            <a:avLst/>
          </a:prstGeom>
        </p:spPr>
      </p:pic>
    </p:spTree>
    <p:extLst>
      <p:ext uri="{BB962C8B-B14F-4D97-AF65-F5344CB8AC3E}">
        <p14:creationId xmlns:p14="http://schemas.microsoft.com/office/powerpoint/2010/main" val="287201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US GDP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not a strong correlation between the US GDP and the stock price. As seen in the graph, both the US GDP and the stock price have gone up from 1980s till present, however, the GDP goes up gradually every year, and the Disney stock price’s primary movement is gradually increasing throughout time, but there are a few years where we’ve seen a drop in price. </a:t>
            </a:r>
          </a:p>
        </p:txBody>
      </p:sp>
      <p:pic>
        <p:nvPicPr>
          <p:cNvPr id="5" name="Content Placeholder 4" descr="A close up of a map&#10;&#10;Description automatically generated">
            <a:extLst>
              <a:ext uri="{FF2B5EF4-FFF2-40B4-BE49-F238E27FC236}">
                <a16:creationId xmlns:a16="http://schemas.microsoft.com/office/drawing/2014/main" id="{253CC313-2FFD-4DFB-99C3-4FB11B0522C4}"/>
              </a:ext>
            </a:extLst>
          </p:cNvPr>
          <p:cNvPicPr>
            <a:picLocks noChangeAspect="1"/>
          </p:cNvPicPr>
          <p:nvPr/>
        </p:nvPicPr>
        <p:blipFill>
          <a:blip r:embed="rId2"/>
          <a:stretch>
            <a:fillRect/>
          </a:stretch>
        </p:blipFill>
        <p:spPr>
          <a:xfrm>
            <a:off x="4658376" y="1242460"/>
            <a:ext cx="3863138" cy="2848766"/>
          </a:xfrm>
          <a:prstGeom prst="rect">
            <a:avLst/>
          </a:prstGeom>
          <a:noFill/>
          <a:ln>
            <a:noFill/>
          </a:ln>
        </p:spPr>
      </p:pic>
    </p:spTree>
    <p:extLst>
      <p:ext uri="{BB962C8B-B14F-4D97-AF65-F5344CB8AC3E}">
        <p14:creationId xmlns:p14="http://schemas.microsoft.com/office/powerpoint/2010/main" val="15927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3378631"/>
            <a:ext cx="6364514" cy="1004316"/>
          </a:xfrm>
          <a:solidFill>
            <a:schemeClr val="accent1"/>
          </a:solidFill>
        </p:spPr>
        <p:txBody>
          <a:bodyPr/>
          <a:lstStyle/>
          <a:p>
            <a:pPr algn="ctr"/>
            <a:r>
              <a:rPr lang="en-US" sz="4800" dirty="0">
                <a:solidFill>
                  <a:schemeClr val="tx1"/>
                </a:solidFill>
              </a:rPr>
              <a:t>The S&amp;P 500 Index</a:t>
            </a:r>
          </a:p>
        </p:txBody>
      </p:sp>
    </p:spTree>
    <p:extLst>
      <p:ext uri="{BB962C8B-B14F-4D97-AF65-F5344CB8AC3E}">
        <p14:creationId xmlns:p14="http://schemas.microsoft.com/office/powerpoint/2010/main" val="415971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500 Index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is a direct correlation between S&amp;P 500 Index  and the stock price. As seen in the graph, the S&amp;P 500 and stock price have seen a similar movement in price. When the S&amp;P Index goes up, Disney stock price goes up; and when the S&amp;P Index goes down, Disney stock price goes down</a:t>
            </a:r>
          </a:p>
        </p:txBody>
      </p:sp>
      <p:pic>
        <p:nvPicPr>
          <p:cNvPr id="6" name="Content Placeholder 4" descr="A close up of a map&#10;&#10;Description automatically generated">
            <a:extLst>
              <a:ext uri="{FF2B5EF4-FFF2-40B4-BE49-F238E27FC236}">
                <a16:creationId xmlns:a16="http://schemas.microsoft.com/office/drawing/2014/main" id="{13BEA2E8-B692-4ACA-8972-366AEE475B89}"/>
              </a:ext>
            </a:extLst>
          </p:cNvPr>
          <p:cNvPicPr>
            <a:picLocks noChangeAspect="1"/>
          </p:cNvPicPr>
          <p:nvPr/>
        </p:nvPicPr>
        <p:blipFill>
          <a:blip r:embed="rId2"/>
          <a:stretch>
            <a:fillRect/>
          </a:stretch>
        </p:blipFill>
        <p:spPr>
          <a:xfrm>
            <a:off x="4572000" y="1378961"/>
            <a:ext cx="3921895" cy="2576345"/>
          </a:xfrm>
          <a:prstGeom prst="rect">
            <a:avLst/>
          </a:prstGeom>
          <a:noFill/>
          <a:ln>
            <a:noFill/>
          </a:ln>
        </p:spPr>
      </p:pic>
    </p:spTree>
    <p:extLst>
      <p:ext uri="{BB962C8B-B14F-4D97-AF65-F5344CB8AC3E}">
        <p14:creationId xmlns:p14="http://schemas.microsoft.com/office/powerpoint/2010/main" val="44325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Index vs Stock Price vs Box Office Revenue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are direct correlations between S&amp;P Index, Disney stock price and box office revenue as seen from the graph on the right. Their movements are in the same direction. When the S&amp;P and stock price raise, the box revenue raise; when the S&amp;P and stock price fall, the box revenue fall. </a:t>
            </a:r>
          </a:p>
        </p:txBody>
      </p:sp>
      <p:pic>
        <p:nvPicPr>
          <p:cNvPr id="5" name="Content Placeholder 4" descr="A close up of a map&#10;&#10;Description automatically generated">
            <a:extLst>
              <a:ext uri="{FF2B5EF4-FFF2-40B4-BE49-F238E27FC236}">
                <a16:creationId xmlns:a16="http://schemas.microsoft.com/office/drawing/2014/main" id="{3EA9423C-4485-4DE9-B69F-7FBB39B8AC1F}"/>
              </a:ext>
            </a:extLst>
          </p:cNvPr>
          <p:cNvPicPr>
            <a:picLocks noChangeAspect="1"/>
          </p:cNvPicPr>
          <p:nvPr/>
        </p:nvPicPr>
        <p:blipFill>
          <a:blip r:embed="rId2"/>
          <a:stretch>
            <a:fillRect/>
          </a:stretch>
        </p:blipFill>
        <p:spPr>
          <a:xfrm>
            <a:off x="4572000" y="1201130"/>
            <a:ext cx="3888339" cy="2741239"/>
          </a:xfrm>
          <a:prstGeom prst="rect">
            <a:avLst/>
          </a:prstGeom>
          <a:noFill/>
          <a:ln>
            <a:noFill/>
          </a:ln>
        </p:spPr>
      </p:pic>
    </p:spTree>
    <p:extLst>
      <p:ext uri="{BB962C8B-B14F-4D97-AF65-F5344CB8AC3E}">
        <p14:creationId xmlns:p14="http://schemas.microsoft.com/office/powerpoint/2010/main" val="117538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572464"/>
          </a:xfrm>
          <a:solidFill>
            <a:schemeClr val="accent1"/>
          </a:solidFill>
        </p:spPr>
        <p:txBody>
          <a:bodyPr wrap="square" lIns="0" tIns="91440" rIns="0" bIns="91440">
            <a:spAutoFit/>
          </a:bodyPr>
          <a:lstStyle/>
          <a:p>
            <a:r>
              <a:rPr lang="en-US" sz="1400"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xfrm>
            <a:off x="493776" y="393192"/>
            <a:ext cx="693579" cy="210300"/>
          </a:xfrm>
          <a:noFill/>
        </p:spPr>
        <p:txBody>
          <a:bodyPr/>
          <a:lstStyle/>
          <a:p>
            <a:r>
              <a:rPr lang="en-US" sz="1050" dirty="0">
                <a:solidFill>
                  <a:schemeClr val="tx1"/>
                </a:solidFill>
              </a:rPr>
              <a:t>Agenda.</a:t>
            </a:r>
            <a:endParaRPr lang="en-US" dirty="0">
              <a:solidFill>
                <a:schemeClr val="tx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519771" y="964765"/>
            <a:ext cx="3303203" cy="3273511"/>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Analysis.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572464"/>
          </a:xfrm>
          <a:solidFill>
            <a:schemeClr val="accent1"/>
          </a:solidFill>
        </p:spPr>
        <p:txBody>
          <a:bodyPr wrap="square" lIns="0" tIns="91440" rIns="0" bIns="91440">
            <a:spAutoFit/>
          </a:bodyPr>
          <a:lstStyle/>
          <a:p>
            <a:pPr algn="r"/>
            <a:r>
              <a:rPr lang="en-US" sz="1400"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507679"/>
            <a:ext cx="3571305" cy="7410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203892"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0" y="3263806"/>
            <a:ext cx="7902600" cy="1263325"/>
          </a:xfrm>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a:xfrm>
            <a:off x="0" y="1312200"/>
            <a:ext cx="6399600" cy="2152744"/>
          </a:xfrm>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1076</Words>
  <Application>Microsoft Office PowerPoint</Application>
  <PresentationFormat>On-screen Show (16:9)</PresentationFormat>
  <Paragraphs>74</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Merriweather Light</vt:lpstr>
      <vt:lpstr>Roboto Light</vt:lpstr>
      <vt:lpstr>Arial</vt:lpstr>
      <vt:lpstr>Questrial</vt:lpstr>
      <vt:lpstr>Source Serif Pro</vt:lpstr>
      <vt:lpstr>Roboto Black</vt:lpstr>
      <vt:lpstr>Roboto</vt:lpstr>
      <vt:lpstr>Roboto Medium</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Analysis.</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PowerPoint Presentation</vt:lpstr>
      <vt:lpstr>Worldwide Revenue vs Stock Price </vt:lpstr>
      <vt:lpstr>Domestic &amp; International Box Revenue vs Stock Price</vt:lpstr>
      <vt:lpstr>US GDP vs Stock Price</vt:lpstr>
      <vt:lpstr>Analysis.</vt:lpstr>
      <vt:lpstr>S&amp;P 500 Index vs Stock Price </vt:lpstr>
      <vt:lpstr>S&amp;P Index vs Stock Price vs Box Office Revenue</vt:lpstr>
      <vt:lpstr>Analysis.</vt:lpstr>
      <vt:lpstr>Data.</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Akibo Watson</cp:lastModifiedBy>
  <cp:revision>30</cp:revision>
  <dcterms:modified xsi:type="dcterms:W3CDTF">2020-06-30T22:58:17Z</dcterms:modified>
</cp:coreProperties>
</file>